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7"/>
  </p:notesMasterIdLst>
  <p:sldIdLst>
    <p:sldId id="256" r:id="rId6"/>
  </p:sldIdLst>
  <p:sldSz cx="6858000" cy="9144000" type="letter"/>
  <p:notesSz cx="6858000" cy="9240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EC200"/>
    <a:srgbClr val="EDC87E"/>
    <a:srgbClr val="FF0000"/>
    <a:srgbClr val="FF0066"/>
    <a:srgbClr val="FFFF66"/>
    <a:srgbClr val="898989"/>
    <a:srgbClr val="FFFFFF"/>
    <a:srgbClr val="FCF0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0" autoAdjust="0"/>
    <p:restoredTop sz="94660"/>
  </p:normalViewPr>
  <p:slideViewPr>
    <p:cSldViewPr snapToGrid="0">
      <p:cViewPr varScale="1">
        <p:scale>
          <a:sx n="80" d="100"/>
          <a:sy n="80" d="100"/>
        </p:scale>
        <p:origin x="2922" y="-2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1.xml"/><Relationship Id="rId10"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3647"/>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884614" y="0"/>
            <a:ext cx="2971800" cy="463647"/>
          </a:xfrm>
          <a:prstGeom prst="rect">
            <a:avLst/>
          </a:prstGeom>
        </p:spPr>
        <p:txBody>
          <a:bodyPr vert="horz" lIns="92492" tIns="46246" rIns="92492" bIns="46246" rtlCol="0"/>
          <a:lstStyle>
            <a:lvl1pPr algn="r">
              <a:defRPr sz="1200"/>
            </a:lvl1pPr>
          </a:lstStyle>
          <a:p>
            <a:fld id="{65E0C8F1-D2CA-4C07-B591-7CD1A8914A71}" type="datetimeFigureOut">
              <a:rPr lang="en-US" smtClean="0"/>
              <a:t>24-Oct-22</a:t>
            </a:fld>
            <a:endParaRPr lang="en-US" dirty="0"/>
          </a:p>
        </p:txBody>
      </p:sp>
      <p:sp>
        <p:nvSpPr>
          <p:cNvPr id="4" name="Slide Image Placeholder 3"/>
          <p:cNvSpPr>
            <a:spLocks noGrp="1" noRot="1" noChangeAspect="1"/>
          </p:cNvSpPr>
          <p:nvPr>
            <p:ph type="sldImg" idx="2"/>
          </p:nvPr>
        </p:nvSpPr>
        <p:spPr>
          <a:xfrm>
            <a:off x="2260600" y="1154113"/>
            <a:ext cx="2336800" cy="3119437"/>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85800" y="4447154"/>
            <a:ext cx="5486400" cy="3638580"/>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7194"/>
            <a:ext cx="2971800" cy="463646"/>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4" y="8777194"/>
            <a:ext cx="2971800" cy="463646"/>
          </a:xfrm>
          <a:prstGeom prst="rect">
            <a:avLst/>
          </a:prstGeom>
        </p:spPr>
        <p:txBody>
          <a:bodyPr vert="horz" lIns="92492" tIns="46246" rIns="92492" bIns="46246" rtlCol="0" anchor="b"/>
          <a:lstStyle>
            <a:lvl1pPr algn="r">
              <a:defRPr sz="1200"/>
            </a:lvl1pPr>
          </a:lstStyle>
          <a:p>
            <a:fld id="{ABAD47E3-AA0E-483A-84F8-304B7D5C9FFE}" type="slidenum">
              <a:rPr lang="en-US" smtClean="0"/>
              <a:t>‹#›</a:t>
            </a:fld>
            <a:endParaRPr lang="en-US" dirty="0"/>
          </a:p>
        </p:txBody>
      </p:sp>
    </p:spTree>
    <p:extLst>
      <p:ext uri="{BB962C8B-B14F-4D97-AF65-F5344CB8AC3E}">
        <p14:creationId xmlns:p14="http://schemas.microsoft.com/office/powerpoint/2010/main" val="36885747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AD47E3-AA0E-483A-84F8-304B7D5C9FFE}" type="slidenum">
              <a:rPr lang="en-US" smtClean="0"/>
              <a:t>1</a:t>
            </a:fld>
            <a:endParaRPr lang="en-US" dirty="0"/>
          </a:p>
        </p:txBody>
      </p:sp>
    </p:spTree>
    <p:extLst>
      <p:ext uri="{BB962C8B-B14F-4D97-AF65-F5344CB8AC3E}">
        <p14:creationId xmlns:p14="http://schemas.microsoft.com/office/powerpoint/2010/main" val="3798941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DC88E5F-E428-4DF3-AAEA-F3A48D343AD2}" type="datetime1">
              <a:rPr lang="en-US" smtClean="0"/>
              <a:t>24-Oct-22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260706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197855-0626-4FB4-BA58-26D1A64F1F42}" type="datetime1">
              <a:rPr lang="en-US" smtClean="0"/>
              <a:t>24-Oct-22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2480820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01E346-05C1-4F43-A1B1-CAF810827126}" type="datetime1">
              <a:rPr lang="en-US" smtClean="0"/>
              <a:t>24-Oct-22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1366941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78B0CF-F259-487E-AA4E-1937ADE12D8F}" type="datetime1">
              <a:rPr lang="en-US" smtClean="0"/>
              <a:t>24-Oct-22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931516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2DD90D7-90C1-402E-9051-20C69F59D631}" type="datetime1">
              <a:rPr lang="en-US" smtClean="0"/>
              <a:t>24-Oct-22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3195168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7BA5B22-9ED3-4442-A409-5E63CCC2E6F0}" type="datetime1">
              <a:rPr lang="en-US" smtClean="0"/>
              <a:t>24-Oct-22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4021533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BA09AFE-5FB4-4213-9C18-82FFCEF89246}" type="datetime1">
              <a:rPr lang="en-US" smtClean="0"/>
              <a:t>24-Oct-22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3303010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1A1A50D-B5D5-44B5-80F0-BF3DD4F78076}" type="datetime1">
              <a:rPr lang="en-US" smtClean="0"/>
              <a:t>24-Oct-22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1578391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783159-F23B-462A-B160-2B3F55A14515}" type="datetime1">
              <a:rPr lang="en-US" smtClean="0"/>
              <a:t>24-Oct-22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732766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E6370A6-2880-436E-8C76-CFC7225574F0}" type="datetime1">
              <a:rPr lang="en-US" smtClean="0"/>
              <a:t>24-Oct-22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890272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38C2828-64A0-4153-A31E-579452B9C0D7}" type="datetime1">
              <a:rPr lang="en-US" smtClean="0"/>
              <a:t>24-Oct-22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804588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64BDC744-A518-49F4-B14A-FC0E75D74D69}" type="datetime1">
              <a:rPr lang="en-US" smtClean="0"/>
              <a:t>24-Oct-22</a:t>
            </a:fld>
            <a:endParaRPr lang="en-US" dirty="0"/>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DFE85BAB-4C87-4F11-9A7B-655E9E82402F}" type="slidenum">
              <a:rPr lang="en-US" smtClean="0"/>
              <a:t>‹#›</a:t>
            </a:fld>
            <a:endParaRPr lang="en-US" dirty="0"/>
          </a:p>
        </p:txBody>
      </p:sp>
    </p:spTree>
    <p:extLst>
      <p:ext uri="{BB962C8B-B14F-4D97-AF65-F5344CB8AC3E}">
        <p14:creationId xmlns:p14="http://schemas.microsoft.com/office/powerpoint/2010/main" val="17395965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8" name="Pictur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0175" y="61336"/>
            <a:ext cx="1005199" cy="716243"/>
          </a:xfrm>
          <a:prstGeom prst="rect">
            <a:avLst/>
          </a:prstGeom>
        </p:spPr>
      </p:pic>
      <p:sp>
        <p:nvSpPr>
          <p:cNvPr id="17" name="TextBox 16"/>
          <p:cNvSpPr txBox="1"/>
          <p:nvPr/>
        </p:nvSpPr>
        <p:spPr>
          <a:xfrm>
            <a:off x="-301625" y="213680"/>
            <a:ext cx="6858000" cy="769441"/>
          </a:xfrm>
          <a:prstGeom prst="rect">
            <a:avLst/>
          </a:prstGeom>
          <a:noFill/>
        </p:spPr>
        <p:txBody>
          <a:bodyPr wrap="square" rtlCol="0">
            <a:spAutoFit/>
          </a:bodyPr>
          <a:lstStyle/>
          <a:p>
            <a:pPr algn="ctr"/>
            <a:r>
              <a:rPr lang="en-US" sz="4400" dirty="0">
                <a:latin typeface="Elephant" panose="02020904090505020303" pitchFamily="18" charset="0"/>
              </a:rPr>
              <a:t>IG UPDATE</a:t>
            </a:r>
          </a:p>
        </p:txBody>
      </p:sp>
      <p:sp>
        <p:nvSpPr>
          <p:cNvPr id="21" name="TextBox 20"/>
          <p:cNvSpPr txBox="1"/>
          <p:nvPr/>
        </p:nvSpPr>
        <p:spPr>
          <a:xfrm>
            <a:off x="1061085" y="-8629"/>
            <a:ext cx="2560320" cy="440120"/>
          </a:xfrm>
          <a:prstGeom prst="rect">
            <a:avLst/>
          </a:prstGeom>
          <a:noFill/>
        </p:spPr>
        <p:txBody>
          <a:bodyPr wrap="square" rtlCol="0">
            <a:spAutoFit/>
          </a:bodyPr>
          <a:lstStyle/>
          <a:p>
            <a:r>
              <a:rPr lang="en-US" sz="2270" dirty="0">
                <a:latin typeface="Elephant" panose="02020904090505020303" pitchFamily="18" charset="0"/>
              </a:rPr>
              <a:t>THE</a:t>
            </a:r>
          </a:p>
        </p:txBody>
      </p:sp>
      <p:sp>
        <p:nvSpPr>
          <p:cNvPr id="23" name="TextBox 22"/>
          <p:cNvSpPr txBox="1">
            <a:spLocks/>
          </p:cNvSpPr>
          <p:nvPr/>
        </p:nvSpPr>
        <p:spPr>
          <a:xfrm>
            <a:off x="164502" y="1393219"/>
            <a:ext cx="4507453" cy="16573768"/>
          </a:xfrm>
          <a:prstGeom prst="rect">
            <a:avLst/>
          </a:prstGeom>
          <a:noFill/>
        </p:spPr>
        <p:txBody>
          <a:bodyPr wrap="square" numCol="2" spcCol="91440" rtlCol="0">
            <a:spAutoFit/>
          </a:bodyPr>
          <a:lstStyle/>
          <a:p>
            <a:r>
              <a:rPr lang="en-US" sz="1200" dirty="0">
                <a:latin typeface="Times New Roman" panose="02020603050405020304" pitchFamily="18" charset="0"/>
                <a:cs typeface="Times New Roman" panose="02020603050405020304" pitchFamily="18" charset="0"/>
              </a:rPr>
              <a:t> </a:t>
            </a:r>
            <a:r>
              <a:rPr lang="en-US" sz="1000" dirty="0">
                <a:latin typeface="Times New Roman" panose="02020603050405020304" pitchFamily="18" charset="0"/>
                <a:cs typeface="Times New Roman" panose="02020603050405020304" pitchFamily="18" charset="0"/>
              </a:rPr>
              <a:t>Title 10  USC 1034 defines WBR as the act of taking (or threatening to take) an unfavorable personnel action, or withholding (or threatening to withhold) a favorable personnel action because a Service member made, prepared to make, or was thought to have made or prepared to make (Both revisions, see 10 USC 1034(b)(1)), a </a:t>
            </a:r>
            <a:r>
              <a:rPr lang="en-US" sz="1000" b="1" dirty="0">
                <a:latin typeface="Times New Roman" panose="02020603050405020304" pitchFamily="18" charset="0"/>
                <a:cs typeface="Times New Roman" panose="02020603050405020304" pitchFamily="18" charset="0"/>
              </a:rPr>
              <a:t>protected communication (PC) </a:t>
            </a:r>
            <a:r>
              <a:rPr lang="en-US" sz="1000" dirty="0">
                <a:latin typeface="Times New Roman" panose="02020603050405020304" pitchFamily="18" charset="0"/>
                <a:cs typeface="Times New Roman" panose="02020603050405020304" pitchFamily="18" charset="0"/>
              </a:rPr>
              <a:t>(e.g., lawful communication reasonably believed to be true by the complainant) to:</a:t>
            </a:r>
          </a:p>
          <a:p>
            <a:pPr marL="171450" indent="-171450">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Members of Congress (MOCs); </a:t>
            </a:r>
          </a:p>
          <a:p>
            <a:pPr marL="171450" indent="-171450">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Inspectors general (IGs); </a:t>
            </a:r>
          </a:p>
          <a:p>
            <a:pPr marL="171450" indent="-171450">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DOD audit, inspection, investigation, or law enforcement organizations; </a:t>
            </a:r>
          </a:p>
          <a:p>
            <a:pPr marL="171450" indent="-171450">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Any person or organization in the chain of command; </a:t>
            </a:r>
          </a:p>
          <a:p>
            <a:pPr marL="171450" indent="-171450">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Any other person designated pursuant regulations or established administrative procedures to receive such communications (e.g., Equal Opportunity, Safety Office, etc.); or </a:t>
            </a:r>
          </a:p>
          <a:p>
            <a:pPr marL="171450" indent="-171450">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As part of a court-martial proceeding, specifically, complaints of sexual assault or sexual harassment. </a:t>
            </a:r>
          </a:p>
          <a:p>
            <a:r>
              <a:rPr lang="en-US" sz="1000" dirty="0">
                <a:latin typeface="Times New Roman" panose="02020603050405020304" pitchFamily="18" charset="0"/>
                <a:cs typeface="Times New Roman" panose="02020603050405020304" pitchFamily="18" charset="0"/>
              </a:rPr>
              <a:t>Key to this definition is the term “protected communication (PC).” </a:t>
            </a:r>
          </a:p>
          <a:p>
            <a:r>
              <a:rPr lang="en-US" sz="1000" b="1" dirty="0">
                <a:latin typeface="Times New Roman" panose="02020603050405020304" pitchFamily="18" charset="0"/>
                <a:cs typeface="Times New Roman" panose="02020603050405020304" pitchFamily="18" charset="0"/>
              </a:rPr>
              <a:t>PC</a:t>
            </a:r>
            <a:r>
              <a:rPr lang="en-US" sz="1000" dirty="0">
                <a:latin typeface="Times New Roman" panose="02020603050405020304" pitchFamily="18" charset="0"/>
                <a:cs typeface="Times New Roman" panose="02020603050405020304" pitchFamily="18" charset="0"/>
              </a:rPr>
              <a:t> in terms of whistleblower reprisal is any lawful communication to an IG or MOC, </a:t>
            </a:r>
            <a:r>
              <a:rPr lang="en-US" sz="1000" b="1" dirty="0">
                <a:latin typeface="Times New Roman" panose="02020603050405020304" pitchFamily="18" charset="0"/>
                <a:cs typeface="Times New Roman" panose="02020603050405020304" pitchFamily="18" charset="0"/>
              </a:rPr>
              <a:t>no matter the topic</a:t>
            </a:r>
            <a:r>
              <a:rPr lang="en-US" sz="1000" dirty="0">
                <a:latin typeface="Times New Roman" panose="02020603050405020304" pitchFamily="18" charset="0"/>
                <a:cs typeface="Times New Roman" panose="02020603050405020304" pitchFamily="18" charset="0"/>
              </a:rPr>
              <a:t>.</a:t>
            </a:r>
          </a:p>
          <a:p>
            <a:r>
              <a:rPr lang="en-US" sz="1000" dirty="0">
                <a:latin typeface="Times New Roman" panose="02020603050405020304" pitchFamily="18" charset="0"/>
                <a:cs typeface="Times New Roman" panose="02020603050405020304" pitchFamily="18" charset="0"/>
              </a:rPr>
              <a:t>Communication with the other referenced individuals or agencies, is only protected when presenting information regarding what the complainant reasonably believes to be a violation of statute, regulation, fraud, waste, abuse, dangers, threats, etc. </a:t>
            </a: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r>
              <a:rPr lang="en-US" sz="1000" dirty="0">
                <a:latin typeface="Times New Roman" panose="02020603050405020304" pitchFamily="18" charset="0"/>
                <a:cs typeface="Times New Roman" panose="02020603050405020304" pitchFamily="18" charset="0"/>
              </a:rPr>
              <a:t>Leaders cannot, at any time, prevent, restrict, or discourage a Soldier from communicating with an IG or MOC, or take any prohibited action as described above, against anyone for providing testimony, or otherwise participating in or assisting in an investigation or proceeding related to a PC, or filing, causing to be filed, participating in, or otherwise assisting in a WBR action. (See10 USC 1034 (b)(1)(C))</a:t>
            </a:r>
          </a:p>
          <a:p>
            <a:r>
              <a:rPr lang="en-US" sz="1000" dirty="0">
                <a:latin typeface="Times New Roman" panose="02020603050405020304" pitchFamily="18" charset="0"/>
                <a:cs typeface="Times New Roman" panose="02020603050405020304" pitchFamily="18" charset="0"/>
              </a:rPr>
              <a:t>Leaders should also understand the </a:t>
            </a:r>
            <a:r>
              <a:rPr lang="en-US" sz="1000" b="1" dirty="0">
                <a:latin typeface="Times New Roman" panose="02020603050405020304" pitchFamily="18" charset="0"/>
                <a:cs typeface="Times New Roman" panose="02020603050405020304" pitchFamily="18" charset="0"/>
              </a:rPr>
              <a:t>four elements of proof </a:t>
            </a:r>
            <a:r>
              <a:rPr lang="en-US" sz="1000" dirty="0">
                <a:latin typeface="Times New Roman" panose="02020603050405020304" pitchFamily="18" charset="0"/>
                <a:cs typeface="Times New Roman" panose="02020603050405020304" pitchFamily="18" charset="0"/>
              </a:rPr>
              <a:t>and</a:t>
            </a:r>
            <a:r>
              <a:rPr lang="en-US" sz="1000" b="1" dirty="0">
                <a:latin typeface="Times New Roman" panose="02020603050405020304" pitchFamily="18" charset="0"/>
                <a:cs typeface="Times New Roman" panose="02020603050405020304" pitchFamily="18" charset="0"/>
              </a:rPr>
              <a:t> </a:t>
            </a:r>
            <a:r>
              <a:rPr lang="en-US" sz="1000" dirty="0">
                <a:latin typeface="Times New Roman" panose="02020603050405020304" pitchFamily="18" charset="0"/>
                <a:cs typeface="Times New Roman" panose="02020603050405020304" pitchFamily="18" charset="0"/>
              </a:rPr>
              <a:t>how an IG investigator uses each element to determine if an allegation should be substantiated or not substantiated.</a:t>
            </a:r>
          </a:p>
          <a:p>
            <a:pPr marL="171450" indent="-171450">
              <a:buFont typeface="Arial" panose="020B0604020202020204" pitchFamily="34" charset="0"/>
              <a:buChar char="•"/>
            </a:pPr>
            <a:r>
              <a:rPr lang="en-US" sz="1000" b="1" dirty="0">
                <a:latin typeface="Times New Roman" panose="02020603050405020304" pitchFamily="18" charset="0"/>
                <a:cs typeface="Times New Roman" panose="02020603050405020304" pitchFamily="18" charset="0"/>
              </a:rPr>
              <a:t>Element 1. Protected Communication: </a:t>
            </a:r>
            <a:r>
              <a:rPr lang="en-US" sz="1000" dirty="0">
                <a:latin typeface="Times New Roman" panose="02020603050405020304" pitchFamily="18" charset="0"/>
                <a:cs typeface="Times New Roman" panose="02020603050405020304" pitchFamily="18" charset="0"/>
              </a:rPr>
              <a:t>Did the complainant make, prepare to make, or was the complainant perceived to have made or preparing to make a PC (verbal, written, or electronic). The complainant does not have to actually make or prepare this PC, belief or perception that the complainant has done so, or prepared to do so, meets this element of proof.  </a:t>
            </a:r>
            <a:r>
              <a:rPr lang="en-US" sz="1000" b="1" dirty="0">
                <a:latin typeface="Times New Roman" panose="02020603050405020304" pitchFamily="18" charset="0"/>
                <a:cs typeface="Times New Roman" panose="02020603050405020304" pitchFamily="18" charset="0"/>
              </a:rPr>
              <a:t>(YES)</a:t>
            </a:r>
          </a:p>
          <a:p>
            <a:pPr marL="171450" indent="-171450">
              <a:buFont typeface="Arial" panose="020B0604020202020204" pitchFamily="34" charset="0"/>
              <a:buChar char="•"/>
            </a:pPr>
            <a:r>
              <a:rPr lang="en-US" sz="1000" b="1" dirty="0">
                <a:latin typeface="Times New Roman" panose="02020603050405020304" pitchFamily="18" charset="0"/>
                <a:cs typeface="Times New Roman" panose="02020603050405020304" pitchFamily="18" charset="0"/>
              </a:rPr>
              <a:t>Element 2. Personnel Action:</a:t>
            </a:r>
            <a:r>
              <a:rPr lang="en-US" sz="1000" dirty="0">
                <a:latin typeface="Times New Roman" panose="02020603050405020304" pitchFamily="18" charset="0"/>
                <a:cs typeface="Times New Roman" panose="02020603050405020304" pitchFamily="18" charset="0"/>
              </a:rPr>
              <a:t> Was there an unfavorable personnel action, the threat of an unfavorable personnel action, the withholding of a favorable personnel action, or the threat of withholding a favorable personnel action? </a:t>
            </a:r>
            <a:r>
              <a:rPr lang="en-US" sz="1000" b="1" dirty="0">
                <a:latin typeface="Times New Roman" panose="02020603050405020304" pitchFamily="18" charset="0"/>
                <a:cs typeface="Times New Roman" panose="02020603050405020304" pitchFamily="18" charset="0"/>
              </a:rPr>
              <a:t>(YES)</a:t>
            </a:r>
          </a:p>
          <a:p>
            <a:pPr marL="171450" indent="-171450">
              <a:buFont typeface="Arial" panose="020B0604020202020204" pitchFamily="34" charset="0"/>
              <a:buChar char="•"/>
            </a:pPr>
            <a:r>
              <a:rPr lang="en-US" sz="1000" b="1" dirty="0">
                <a:latin typeface="Times New Roman" panose="02020603050405020304" pitchFamily="18" charset="0"/>
                <a:cs typeface="Times New Roman" panose="02020603050405020304" pitchFamily="18" charset="0"/>
              </a:rPr>
              <a:t>Element 3. Knowledge: </a:t>
            </a:r>
            <a:r>
              <a:rPr lang="en-US" sz="1000" dirty="0">
                <a:latin typeface="Times New Roman" panose="02020603050405020304" pitchFamily="18" charset="0"/>
                <a:cs typeface="Times New Roman" panose="02020603050405020304" pitchFamily="18" charset="0"/>
              </a:rPr>
              <a:t>Did the suspect of the WBR know about or perceive the PC made by the complainant before taking the personnel action. </a:t>
            </a:r>
            <a:r>
              <a:rPr lang="en-US" sz="1000" b="1" dirty="0">
                <a:latin typeface="Times New Roman" panose="02020603050405020304" pitchFamily="18" charset="0"/>
                <a:cs typeface="Times New Roman" panose="02020603050405020304" pitchFamily="18" charset="0"/>
              </a:rPr>
              <a:t>(YES)</a:t>
            </a:r>
          </a:p>
          <a:p>
            <a:pPr marL="171450" indent="-171450">
              <a:buFont typeface="Arial" panose="020B0604020202020204" pitchFamily="34" charset="0"/>
              <a:buChar char="•"/>
            </a:pPr>
            <a:r>
              <a:rPr lang="en-US" sz="1000" b="1" dirty="0">
                <a:latin typeface="Times New Roman" panose="02020603050405020304" pitchFamily="18" charset="0"/>
                <a:cs typeface="Times New Roman" panose="02020603050405020304" pitchFamily="18" charset="0"/>
              </a:rPr>
              <a:t>Element 4. Causation: </a:t>
            </a:r>
            <a:r>
              <a:rPr lang="en-US" sz="1000" dirty="0">
                <a:latin typeface="Times New Roman" panose="02020603050405020304" pitchFamily="18" charset="0"/>
                <a:cs typeface="Times New Roman" panose="02020603050405020304" pitchFamily="18" charset="0"/>
              </a:rPr>
              <a:t>Would the suspect have taken, threatened to take, withheld or threatened to withhold the same personnel action absent the PC made by the complainant? </a:t>
            </a:r>
            <a:r>
              <a:rPr lang="en-US" sz="1000" b="1" dirty="0">
                <a:latin typeface="Times New Roman" panose="02020603050405020304" pitchFamily="18" charset="0"/>
                <a:cs typeface="Times New Roman" panose="02020603050405020304" pitchFamily="18" charset="0"/>
              </a:rPr>
              <a:t>(NO)</a:t>
            </a:r>
          </a:p>
          <a:p>
            <a:r>
              <a:rPr lang="en-US" sz="1000" dirty="0">
                <a:latin typeface="Times New Roman" panose="02020603050405020304" pitchFamily="18" charset="0"/>
                <a:cs typeface="Times New Roman" panose="02020603050405020304" pitchFamily="18" charset="0"/>
              </a:rPr>
              <a:t>For an investigator to substantiate an allegation, the answer to elements 1 through 3 must be “Yes,” and the answer to element 4 must be “No.” </a:t>
            </a: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r>
              <a:rPr lang="en-US" sz="1000" dirty="0">
                <a:latin typeface="Times New Roman" panose="02020603050405020304" pitchFamily="18" charset="0"/>
                <a:cs typeface="Times New Roman" panose="02020603050405020304" pitchFamily="18" charset="0"/>
              </a:rPr>
              <a:t>. </a:t>
            </a: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p>
            <a:pPr indent="91440"/>
            <a:endParaRPr lang="en-US" sz="1200" dirty="0">
              <a:latin typeface="Times New Roman" panose="02020603050405020304" pitchFamily="18" charset="0"/>
              <a:cs typeface="Times New Roman" panose="02020603050405020304" pitchFamily="18" charset="0"/>
            </a:endParaRPr>
          </a:p>
          <a:p>
            <a:pPr indent="91440"/>
            <a:r>
              <a:rPr lang="en-US" sz="1200" dirty="0">
                <a:latin typeface="Times New Roman" panose="02020603050405020304" pitchFamily="18" charset="0"/>
                <a:cs typeface="Times New Roman" panose="02020603050405020304" pitchFamily="18" charset="0"/>
              </a:rPr>
              <a:t> </a:t>
            </a:r>
          </a:p>
          <a:p>
            <a:pPr>
              <a:spcAft>
                <a:spcPts val="300"/>
              </a:spcAft>
            </a:pPr>
            <a:endParaRPr lang="en-US" sz="900" dirty="0">
              <a:latin typeface="Times New Roman" panose="02020603050405020304" pitchFamily="18" charset="0"/>
              <a:cs typeface="Times New Roman" panose="02020603050405020304" pitchFamily="18" charset="0"/>
            </a:endParaRPr>
          </a:p>
        </p:txBody>
      </p:sp>
      <p:sp>
        <p:nvSpPr>
          <p:cNvPr id="24" name="TextBox 23"/>
          <p:cNvSpPr txBox="1"/>
          <p:nvPr/>
        </p:nvSpPr>
        <p:spPr>
          <a:xfrm>
            <a:off x="99404" y="1036480"/>
            <a:ext cx="6846689" cy="400110"/>
          </a:xfrm>
          <a:prstGeom prst="rect">
            <a:avLst/>
          </a:prstGeom>
          <a:noFill/>
        </p:spPr>
        <p:txBody>
          <a:bodyPr wrap="square" rtlCol="0">
            <a:spAutoFit/>
          </a:bodyPr>
          <a:lstStyle/>
          <a:p>
            <a:pPr algn="ctr"/>
            <a:r>
              <a:rPr lang="en-US" sz="2000" dirty="0">
                <a:latin typeface="Franklin Gothic Demi" panose="020B0703020102020204" pitchFamily="34" charset="0"/>
              </a:rPr>
              <a:t>Guidance on Military Whistleblower Reprisal (WBR) </a:t>
            </a:r>
            <a:endParaRPr lang="en-US" sz="1400" dirty="0">
              <a:solidFill>
                <a:srgbClr val="FF0000"/>
              </a:solidFill>
              <a:latin typeface="Franklin Gothic Demi" panose="020B0703020102020204" pitchFamily="34" charset="0"/>
            </a:endParaRPr>
          </a:p>
        </p:txBody>
      </p:sp>
      <p:sp>
        <p:nvSpPr>
          <p:cNvPr id="2" name="Rounded Rectangle 1"/>
          <p:cNvSpPr/>
          <p:nvPr/>
        </p:nvSpPr>
        <p:spPr>
          <a:xfrm>
            <a:off x="5442882" y="75956"/>
            <a:ext cx="1157591" cy="735422"/>
          </a:xfrm>
          <a:prstGeom prst="roundRect">
            <a:avLst/>
          </a:prstGeom>
          <a:noFill/>
          <a:ln w="381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3" name="TextBox 2"/>
          <p:cNvSpPr txBox="1"/>
          <p:nvPr/>
        </p:nvSpPr>
        <p:spPr>
          <a:xfrm>
            <a:off x="5330091" y="26644"/>
            <a:ext cx="1383175" cy="830997"/>
          </a:xfrm>
          <a:prstGeom prst="rect">
            <a:avLst/>
          </a:prstGeom>
          <a:noFill/>
        </p:spPr>
        <p:txBody>
          <a:bodyPr wrap="square" rtlCol="0">
            <a:spAutoFit/>
          </a:bodyPr>
          <a:lstStyle/>
          <a:p>
            <a:pPr algn="ctr"/>
            <a:r>
              <a:rPr lang="en-US" sz="1600" b="1" dirty="0">
                <a:solidFill>
                  <a:srgbClr val="FF0000"/>
                </a:solidFill>
              </a:rPr>
              <a:t>Your Unit </a:t>
            </a:r>
          </a:p>
          <a:p>
            <a:pPr algn="ctr"/>
            <a:r>
              <a:rPr lang="en-US" sz="1600" b="1" dirty="0">
                <a:solidFill>
                  <a:srgbClr val="FF0000"/>
                </a:solidFill>
              </a:rPr>
              <a:t>Patch / Crest </a:t>
            </a:r>
          </a:p>
          <a:p>
            <a:pPr algn="ctr"/>
            <a:r>
              <a:rPr lang="en-US" sz="1600" b="1" dirty="0">
                <a:solidFill>
                  <a:srgbClr val="FF0000"/>
                </a:solidFill>
              </a:rPr>
              <a:t>Here</a:t>
            </a:r>
            <a:r>
              <a:rPr lang="en-US" sz="1000" dirty="0">
                <a:solidFill>
                  <a:srgbClr val="FF0000"/>
                </a:solidFill>
              </a:rPr>
              <a:t>.</a:t>
            </a:r>
          </a:p>
        </p:txBody>
      </p:sp>
      <p:sp>
        <p:nvSpPr>
          <p:cNvPr id="5" name="Rectangle 4"/>
          <p:cNvSpPr/>
          <p:nvPr/>
        </p:nvSpPr>
        <p:spPr>
          <a:xfrm>
            <a:off x="12156" y="901118"/>
            <a:ext cx="6858002" cy="157907"/>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2554664" y="829320"/>
            <a:ext cx="1936171" cy="276999"/>
          </a:xfrm>
          <a:prstGeom prst="rect">
            <a:avLst/>
          </a:prstGeom>
        </p:spPr>
        <p:txBody>
          <a:bodyPr wrap="none">
            <a:spAutoFit/>
          </a:bodyPr>
          <a:lstStyle/>
          <a:p>
            <a:r>
              <a:rPr lang="en-US" sz="1200" b="1" dirty="0">
                <a:solidFill>
                  <a:srgbClr val="FFFF00"/>
                </a:solidFill>
              </a:rPr>
              <a:t>Volume 22-1, October 2021</a:t>
            </a:r>
          </a:p>
        </p:txBody>
      </p:sp>
      <p:sp>
        <p:nvSpPr>
          <p:cNvPr id="4" name="Rectangle 3"/>
          <p:cNvSpPr/>
          <p:nvPr/>
        </p:nvSpPr>
        <p:spPr>
          <a:xfrm>
            <a:off x="4751233" y="1550254"/>
            <a:ext cx="1832400" cy="356155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extBox 26"/>
          <p:cNvSpPr txBox="1"/>
          <p:nvPr/>
        </p:nvSpPr>
        <p:spPr>
          <a:xfrm>
            <a:off x="4607433" y="1623326"/>
            <a:ext cx="2119995" cy="3516347"/>
          </a:xfrm>
          <a:prstGeom prst="rect">
            <a:avLst/>
          </a:prstGeom>
          <a:noFill/>
        </p:spPr>
        <p:txBody>
          <a:bodyPr wrap="square" rtlCol="0">
            <a:spAutoFit/>
          </a:bodyPr>
          <a:lstStyle/>
          <a:p>
            <a:pPr algn="ctr"/>
            <a:r>
              <a:rPr lang="en-US" sz="1400" b="1" dirty="0">
                <a:solidFill>
                  <a:srgbClr val="FF0000"/>
                </a:solidFill>
                <a:latin typeface="Franklin Gothic Book" panose="020B0503020102020204" pitchFamily="34" charset="0"/>
              </a:rPr>
              <a:t>Your Unit Name Here</a:t>
            </a:r>
          </a:p>
          <a:p>
            <a:pPr algn="ctr"/>
            <a:endParaRPr lang="en-US" sz="1050" b="1" dirty="0">
              <a:latin typeface="Franklin Gothic Book" panose="020B0503020102020204" pitchFamily="34" charset="0"/>
            </a:endParaRPr>
          </a:p>
          <a:p>
            <a:pPr algn="ctr"/>
            <a:r>
              <a:rPr lang="en-US" sz="1050" b="1" dirty="0">
                <a:latin typeface="Franklin Gothic Book" panose="020B0503020102020204" pitchFamily="34" charset="0"/>
              </a:rPr>
              <a:t>Commanding General</a:t>
            </a:r>
          </a:p>
          <a:p>
            <a:pPr algn="ctr"/>
            <a:r>
              <a:rPr lang="en-US" sz="1050" b="1" dirty="0">
                <a:solidFill>
                  <a:srgbClr val="FF0000"/>
                </a:solidFill>
                <a:latin typeface="Franklin Gothic Book" panose="020B0503020102020204" pitchFamily="34" charset="0"/>
              </a:rPr>
              <a:t>MG Soldier Q. Public</a:t>
            </a:r>
          </a:p>
          <a:p>
            <a:pPr algn="ctr"/>
            <a:endParaRPr lang="en-US" sz="1050" b="1" dirty="0">
              <a:latin typeface="Franklin Gothic Book" panose="020B0503020102020204" pitchFamily="34" charset="0"/>
            </a:endParaRPr>
          </a:p>
          <a:p>
            <a:pPr algn="ctr"/>
            <a:r>
              <a:rPr lang="en-US" sz="1050" b="1" dirty="0">
                <a:latin typeface="Franklin Gothic Book" panose="020B0503020102020204" pitchFamily="34" charset="0"/>
              </a:rPr>
              <a:t>Command Sergeant Major</a:t>
            </a:r>
          </a:p>
          <a:p>
            <a:pPr algn="ctr"/>
            <a:r>
              <a:rPr lang="en-US" sz="1050" b="1" dirty="0">
                <a:solidFill>
                  <a:srgbClr val="FF0000"/>
                </a:solidFill>
                <a:latin typeface="Franklin Gothic Book" panose="020B0503020102020204" pitchFamily="34" charset="0"/>
              </a:rPr>
              <a:t>CSM Soldier Q. Public</a:t>
            </a:r>
          </a:p>
          <a:p>
            <a:pPr algn="ctr"/>
            <a:endParaRPr lang="en-US" sz="1050" b="1" dirty="0">
              <a:latin typeface="Franklin Gothic Book" panose="020B0503020102020204" pitchFamily="34" charset="0"/>
            </a:endParaRPr>
          </a:p>
          <a:p>
            <a:pPr algn="ctr"/>
            <a:r>
              <a:rPr lang="en-US" sz="1050" b="1" dirty="0">
                <a:latin typeface="Franklin Gothic Book" panose="020B0503020102020204" pitchFamily="34" charset="0"/>
              </a:rPr>
              <a:t>Command Inspector General</a:t>
            </a:r>
          </a:p>
          <a:p>
            <a:pPr algn="ctr"/>
            <a:r>
              <a:rPr lang="en-US" sz="1050" b="1" dirty="0">
                <a:solidFill>
                  <a:srgbClr val="FF0000"/>
                </a:solidFill>
                <a:latin typeface="Franklin Gothic Book" panose="020B0503020102020204" pitchFamily="34" charset="0"/>
              </a:rPr>
              <a:t>LTC Soldier Q. Public</a:t>
            </a:r>
          </a:p>
          <a:p>
            <a:pPr algn="ctr"/>
            <a:endParaRPr lang="en-US" sz="1050" b="1" dirty="0">
              <a:latin typeface="Franklin Gothic Book" panose="020B0503020102020204" pitchFamily="34" charset="0"/>
            </a:endParaRPr>
          </a:p>
          <a:p>
            <a:pPr algn="ctr"/>
            <a:r>
              <a:rPr lang="en-US" sz="1050" b="1" dirty="0">
                <a:latin typeface="Franklin Gothic Book" panose="020B0503020102020204" pitchFamily="34" charset="0"/>
              </a:rPr>
              <a:t>Inspector General NCOIC</a:t>
            </a:r>
          </a:p>
          <a:p>
            <a:pPr algn="ctr"/>
            <a:r>
              <a:rPr lang="en-US" sz="1050" b="1" dirty="0">
                <a:solidFill>
                  <a:srgbClr val="FF0000"/>
                </a:solidFill>
                <a:latin typeface="Franklin Gothic Book" panose="020B0503020102020204" pitchFamily="34" charset="0"/>
              </a:rPr>
              <a:t>SGM Soldier Q. Public</a:t>
            </a:r>
          </a:p>
          <a:p>
            <a:pPr algn="ctr"/>
            <a:endParaRPr lang="en-US" sz="1050" b="1" dirty="0">
              <a:solidFill>
                <a:srgbClr val="FF0000"/>
              </a:solidFill>
              <a:latin typeface="Franklin Gothic Book" panose="020B0503020102020204" pitchFamily="34" charset="0"/>
            </a:endParaRPr>
          </a:p>
          <a:p>
            <a:pPr algn="ctr"/>
            <a:r>
              <a:rPr lang="en-US" sz="1050" b="1" dirty="0">
                <a:latin typeface="Franklin Gothic Book" panose="020B0503020102020204" pitchFamily="34" charset="0"/>
              </a:rPr>
              <a:t>IG Points of Contact</a:t>
            </a:r>
          </a:p>
          <a:p>
            <a:pPr algn="ctr"/>
            <a:endParaRPr lang="en-US" sz="1050" b="1" dirty="0">
              <a:latin typeface="Franklin Gothic Book" panose="020B0503020102020204" pitchFamily="34" charset="0"/>
            </a:endParaRPr>
          </a:p>
          <a:p>
            <a:pPr algn="ctr"/>
            <a:r>
              <a:rPr lang="en-US" sz="1050" b="1" dirty="0">
                <a:solidFill>
                  <a:srgbClr val="FF0000"/>
                </a:solidFill>
                <a:latin typeface="Franklin Gothic Book" panose="020B0503020102020204" pitchFamily="34" charset="0"/>
              </a:rPr>
              <a:t>Unit </a:t>
            </a:r>
            <a:r>
              <a:rPr lang="en-US" sz="1050" b="1" dirty="0">
                <a:latin typeface="Franklin Gothic Book" panose="020B0503020102020204" pitchFamily="34" charset="0"/>
              </a:rPr>
              <a:t>IG Office</a:t>
            </a:r>
          </a:p>
          <a:p>
            <a:pPr algn="ctr"/>
            <a:r>
              <a:rPr lang="en-US" sz="1050" b="1" dirty="0">
                <a:solidFill>
                  <a:srgbClr val="FF0000"/>
                </a:solidFill>
                <a:latin typeface="Franklin Gothic Book" panose="020B0503020102020204" pitchFamily="34" charset="0"/>
              </a:rPr>
              <a:t>Building 1234</a:t>
            </a:r>
          </a:p>
          <a:p>
            <a:pPr algn="ctr"/>
            <a:r>
              <a:rPr lang="en-US" sz="1050" b="1" dirty="0">
                <a:solidFill>
                  <a:srgbClr val="FF0000"/>
                </a:solidFill>
                <a:latin typeface="Franklin Gothic Book" panose="020B0503020102020204" pitchFamily="34" charset="0"/>
              </a:rPr>
              <a:t>Hooah Drive</a:t>
            </a:r>
          </a:p>
          <a:p>
            <a:pPr algn="ctr"/>
            <a:r>
              <a:rPr lang="en-US" sz="1050" b="1" dirty="0">
                <a:solidFill>
                  <a:srgbClr val="FF0000"/>
                </a:solidFill>
                <a:latin typeface="Franklin Gothic Book" panose="020B0503020102020204" pitchFamily="34" charset="0"/>
              </a:rPr>
              <a:t>Fort Swampy LA 55555</a:t>
            </a:r>
          </a:p>
          <a:p>
            <a:pPr algn="ctr"/>
            <a:endParaRPr lang="en-US" sz="900" b="1" dirty="0">
              <a:latin typeface="Franklin Gothic Book" panose="020B0503020102020204" pitchFamily="34" charset="0"/>
            </a:endParaRPr>
          </a:p>
        </p:txBody>
      </p:sp>
      <p:sp>
        <p:nvSpPr>
          <p:cNvPr id="16" name="TextBox 15"/>
          <p:cNvSpPr txBox="1"/>
          <p:nvPr/>
        </p:nvSpPr>
        <p:spPr>
          <a:xfrm>
            <a:off x="4737050" y="5541922"/>
            <a:ext cx="1860763" cy="861774"/>
          </a:xfrm>
          <a:prstGeom prst="rect">
            <a:avLst/>
          </a:prstGeom>
          <a:solidFill>
            <a:srgbClr val="FFC000"/>
          </a:solidFill>
          <a:ln w="12700">
            <a:solidFill>
              <a:schemeClr val="tx1"/>
            </a:solidFill>
          </a:ln>
        </p:spPr>
        <p:txBody>
          <a:bodyPr wrap="square" rtlCol="0">
            <a:spAutoFit/>
          </a:bodyPr>
          <a:lstStyle/>
          <a:p>
            <a:pPr algn="ctr">
              <a:lnSpc>
                <a:spcPts val="1000"/>
              </a:lnSpc>
            </a:pPr>
            <a:r>
              <a:rPr lang="en-US" sz="1000" b="1" dirty="0">
                <a:latin typeface="Times New Roman" panose="02020603050405020304" pitchFamily="18" charset="0"/>
                <a:cs typeface="Times New Roman" panose="02020603050405020304" pitchFamily="18" charset="0"/>
              </a:rPr>
              <a:t>References:</a:t>
            </a:r>
          </a:p>
          <a:p>
            <a:pPr marL="171450" indent="-171450">
              <a:lnSpc>
                <a:spcPts val="1000"/>
              </a:lnSpc>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Title 10 USC 1034</a:t>
            </a:r>
          </a:p>
          <a:p>
            <a:pPr marL="171450" indent="-171450">
              <a:lnSpc>
                <a:spcPts val="1000"/>
              </a:lnSpc>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Department of Defense Directive 7050.06, “Military Whistleblower Protection,” 17 April 2015. </a:t>
            </a:r>
          </a:p>
        </p:txBody>
      </p:sp>
      <p:cxnSp>
        <p:nvCxnSpPr>
          <p:cNvPr id="8" name="Straight Connector 7"/>
          <p:cNvCxnSpPr/>
          <p:nvPr/>
        </p:nvCxnSpPr>
        <p:spPr>
          <a:xfrm>
            <a:off x="4751233" y="2965076"/>
            <a:ext cx="1805142" cy="6724"/>
          </a:xfrm>
          <a:prstGeom prst="line">
            <a:avLst/>
          </a:prstGeom>
          <a:ln w="12700">
            <a:solidFill>
              <a:srgbClr val="0000FF"/>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E7ACBEBC-142C-432E-B2C8-E053AC36717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96432" y="6872880"/>
            <a:ext cx="1223395" cy="1223395"/>
          </a:xfrm>
          <a:prstGeom prst="rect">
            <a:avLst/>
          </a:prstGeom>
          <a:ln>
            <a:solidFill>
              <a:schemeClr val="tx1"/>
            </a:solidFill>
          </a:ln>
        </p:spPr>
      </p:pic>
      <p:sp>
        <p:nvSpPr>
          <p:cNvPr id="19" name="TextBox 18">
            <a:extLst>
              <a:ext uri="{FF2B5EF4-FFF2-40B4-BE49-F238E27FC236}">
                <a16:creationId xmlns:a16="http://schemas.microsoft.com/office/drawing/2014/main" id="{215042DF-7287-4786-8A91-38CF29C3044E}"/>
              </a:ext>
            </a:extLst>
          </p:cNvPr>
          <p:cNvSpPr txBox="1"/>
          <p:nvPr/>
        </p:nvSpPr>
        <p:spPr>
          <a:xfrm>
            <a:off x="5274834" y="8065012"/>
            <a:ext cx="866589" cy="276999"/>
          </a:xfrm>
          <a:prstGeom prst="rect">
            <a:avLst/>
          </a:prstGeom>
          <a:noFill/>
        </p:spPr>
        <p:txBody>
          <a:bodyPr wrap="square" rtlCol="0">
            <a:spAutoFit/>
          </a:bodyPr>
          <a:lstStyle/>
          <a:p>
            <a:pPr algn="ctr"/>
            <a:r>
              <a:rPr lang="en-US" sz="1200" dirty="0"/>
              <a:t>ig.army.mil</a:t>
            </a:r>
          </a:p>
        </p:txBody>
      </p:sp>
    </p:spTree>
    <p:extLst>
      <p:ext uri="{BB962C8B-B14F-4D97-AF65-F5344CB8AC3E}">
        <p14:creationId xmlns:p14="http://schemas.microsoft.com/office/powerpoint/2010/main" val="382092859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EFB5497D3D9AA448BDBB1AA427EDA28A" ma:contentTypeVersion="10" ma:contentTypeDescription="Create a new document." ma:contentTypeScope="" ma:versionID="4be3aa15c6d0be381ca274b2e07d8537">
  <xsd:schema xmlns:xsd="http://www.w3.org/2001/XMLSchema" xmlns:xs="http://www.w3.org/2001/XMLSchema" xmlns:p="http://schemas.microsoft.com/office/2006/metadata/properties" xmlns:ns2="ee8c200f-5b40-4309-82ff-5af4db5b0849" xmlns:ns3="a0fc8706-ad74-4a8d-89bd-aba8c23aa716" targetNamespace="http://schemas.microsoft.com/office/2006/metadata/properties" ma:root="true" ma:fieldsID="e2299d294cae6f0636fb87a24d1e2c2f" ns2:_="" ns3:_="">
    <xsd:import namespace="ee8c200f-5b40-4309-82ff-5af4db5b0849"/>
    <xsd:import namespace="a0fc8706-ad74-4a8d-89bd-aba8c23aa716"/>
    <xsd:element name="properties">
      <xsd:complexType>
        <xsd:sequence>
          <xsd:element name="documentManagement">
            <xsd:complexType>
              <xsd:all>
                <xsd:element ref="ns2:_dlc_DocId" minOccurs="0"/>
                <xsd:element ref="ns2:_dlc_DocIdUrl" minOccurs="0"/>
                <xsd:element ref="ns2:_dlc_DocIdPersistId" minOccurs="0"/>
                <xsd:element ref="ns3:ForSignatur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8c200f-5b40-4309-82ff-5af4db5b0849"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0fc8706-ad74-4a8d-89bd-aba8c23aa716" elementFormDefault="qualified">
    <xsd:import namespace="http://schemas.microsoft.com/office/2006/documentManagement/types"/>
    <xsd:import namespace="http://schemas.microsoft.com/office/infopath/2007/PartnerControls"/>
    <xsd:element name="ForSignature" ma:index="11" nillable="true" ma:displayName="For Signature?" ma:default="0" ma:description="Indicates if the document requires a signature." ma:internalName="ForSignatur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dlc_DocId xmlns="ee8c200f-5b40-4309-82ff-5af4db5b0849">GEARS-1774260196-1046570</_dlc_DocId>
    <_dlc_DocIdUrl xmlns="ee8c200f-5b40-4309-82ff-5af4db5b0849">
      <Url>https://army.deps.mil/netcom/sites/GEARS/Live/_layouts/15/DocIdRedir.aspx?ID=GEARS-1774260196-1046570</Url>
      <Description>GEARS-1774260196-1046570</Description>
    </_dlc_DocIdUrl>
    <ForSignature xmlns="a0fc8706-ad74-4a8d-89bd-aba8c23aa716">false</ForSignature>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E02B396-11EA-4E06-A3F8-9964F45C24BC}">
  <ds:schemaRefs>
    <ds:schemaRef ds:uri="http://schemas.microsoft.com/sharepoint/events"/>
  </ds:schemaRefs>
</ds:datastoreItem>
</file>

<file path=customXml/itemProps2.xml><?xml version="1.0" encoding="utf-8"?>
<ds:datastoreItem xmlns:ds="http://schemas.openxmlformats.org/officeDocument/2006/customXml" ds:itemID="{F7319542-532C-4018-9812-CA051454CDF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8c200f-5b40-4309-82ff-5af4db5b0849"/>
    <ds:schemaRef ds:uri="a0fc8706-ad74-4a8d-89bd-aba8c23aa71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4ECA041-1EAF-4B39-827F-278B7B9AEE21}">
  <ds:schemaRefs>
    <ds:schemaRef ds:uri="http://schemas.microsoft.com/office/2006/documentManagement/types"/>
    <ds:schemaRef ds:uri="http://purl.org/dc/dcmitype/"/>
    <ds:schemaRef ds:uri="http://purl.org/dc/elements/1.1/"/>
    <ds:schemaRef ds:uri="http://schemas.microsoft.com/office/2006/metadata/properties"/>
    <ds:schemaRef ds:uri="ee8c200f-5b40-4309-82ff-5af4db5b0849"/>
    <ds:schemaRef ds:uri="a0fc8706-ad74-4a8d-89bd-aba8c23aa716"/>
    <ds:schemaRef ds:uri="http://purl.org/dc/terms/"/>
    <ds:schemaRef ds:uri="http://schemas.openxmlformats.org/package/2006/metadata/core-properties"/>
    <ds:schemaRef ds:uri="http://schemas.microsoft.com/office/infopath/2007/PartnerControls"/>
    <ds:schemaRef ds:uri="http://www.w3.org/XML/1998/namespace"/>
  </ds:schemaRefs>
</ds:datastoreItem>
</file>

<file path=customXml/itemProps4.xml><?xml version="1.0" encoding="utf-8"?>
<ds:datastoreItem xmlns:ds="http://schemas.openxmlformats.org/officeDocument/2006/customXml" ds:itemID="{07C99B22-EF19-4D63-970C-AD43BEE97BD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16877</TotalTime>
  <Words>674</Words>
  <Application>Microsoft Office PowerPoint</Application>
  <PresentationFormat>Letter Paper (8.5x11 in)</PresentationFormat>
  <Paragraphs>149</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Calibri</vt:lpstr>
      <vt:lpstr>Calibri Light</vt:lpstr>
      <vt:lpstr>Elephant</vt:lpstr>
      <vt:lpstr>Franklin Gothic Book</vt:lpstr>
      <vt:lpstr>Franklin Gothic Demi</vt:lpstr>
      <vt:lpstr>Times New Roman</vt:lpstr>
      <vt:lpstr>Office Theme</vt:lpstr>
      <vt:lpstr>PowerPoint Presentation</vt:lpstr>
    </vt:vector>
  </TitlesOfParts>
  <Company>United States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Ruyle, Thomas M CIV HQDA DAIG</cp:lastModifiedBy>
  <cp:revision>299</cp:revision>
  <cp:lastPrinted>2021-06-29T12:08:12Z</cp:lastPrinted>
  <dcterms:created xsi:type="dcterms:W3CDTF">2017-02-16T17:34:53Z</dcterms:created>
  <dcterms:modified xsi:type="dcterms:W3CDTF">2022-10-24T16:55:41Z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0x010100EFB5497D3D9AA448BDBB1AA427EDA28A</vt:lpwstr>
  </property>
  <property fmtid="{D5CDD505-2E9C-101B-9397-08002B2CF9AE}" pid="3" name="_dlc_DocIdItemGuid">
    <vt:lpwstr>969ffc23-b530-401f-9236-26e87133f1d8</vt:lpwstr>
  </property>
  <property fmtid="{D5CDD505-2E9C-101B-9397-08002B2CF9AE}" pid="4" name="_dlc_policyId">
    <vt:lpwstr/>
  </property>
  <property fmtid="{D5CDD505-2E9C-101B-9397-08002B2CF9AE}" pid="5" name="ItemRetentionFormula">
    <vt:lpwstr/>
  </property>
</Properties>
</file>